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1" r:id="rId16"/>
    <p:sldId id="270"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90" y="2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210BA56-9908-4513-97D3-B2B2DC8F0ED9}" type="datetimeFigureOut">
              <a:rPr lang="en-US" smtClean="0"/>
              <a:t>12/30/2018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D0F074-4625-4471-8BEC-3233FC40D738}" type="slidenum">
              <a:rPr lang="en-US" smtClean="0"/>
              <a:t>‹#›</a:t>
            </a:fld>
            <a:endParaRPr lang="en-US"/>
          </a:p>
        </p:txBody>
      </p:sp>
    </p:spTree>
    <p:extLst>
      <p:ext uri="{BB962C8B-B14F-4D97-AF65-F5344CB8AC3E}">
        <p14:creationId xmlns:p14="http://schemas.microsoft.com/office/powerpoint/2010/main" val="35692106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10BA56-9908-4513-97D3-B2B2DC8F0ED9}" type="datetimeFigureOut">
              <a:rPr lang="en-US" smtClean="0"/>
              <a:t>12/30/2018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D0F074-4625-4471-8BEC-3233FC40D738}" type="slidenum">
              <a:rPr lang="en-US" smtClean="0"/>
              <a:t>‹#›</a:t>
            </a:fld>
            <a:endParaRPr lang="en-US"/>
          </a:p>
        </p:txBody>
      </p:sp>
    </p:spTree>
    <p:extLst>
      <p:ext uri="{BB962C8B-B14F-4D97-AF65-F5344CB8AC3E}">
        <p14:creationId xmlns:p14="http://schemas.microsoft.com/office/powerpoint/2010/main" val="5419224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10BA56-9908-4513-97D3-B2B2DC8F0ED9}" type="datetimeFigureOut">
              <a:rPr lang="en-US" smtClean="0"/>
              <a:t>12/30/2018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D0F074-4625-4471-8BEC-3233FC40D738}" type="slidenum">
              <a:rPr lang="en-US" smtClean="0"/>
              <a:t>‹#›</a:t>
            </a:fld>
            <a:endParaRPr lang="en-US"/>
          </a:p>
        </p:txBody>
      </p:sp>
    </p:spTree>
    <p:extLst>
      <p:ext uri="{BB962C8B-B14F-4D97-AF65-F5344CB8AC3E}">
        <p14:creationId xmlns:p14="http://schemas.microsoft.com/office/powerpoint/2010/main" val="19122590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10BA56-9908-4513-97D3-B2B2DC8F0ED9}" type="datetimeFigureOut">
              <a:rPr lang="en-US" smtClean="0"/>
              <a:t>12/30/2018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D0F074-4625-4471-8BEC-3233FC40D738}" type="slidenum">
              <a:rPr lang="en-US" smtClean="0"/>
              <a:t>‹#›</a:t>
            </a:fld>
            <a:endParaRPr lang="en-US"/>
          </a:p>
        </p:txBody>
      </p:sp>
    </p:spTree>
    <p:extLst>
      <p:ext uri="{BB962C8B-B14F-4D97-AF65-F5344CB8AC3E}">
        <p14:creationId xmlns:p14="http://schemas.microsoft.com/office/powerpoint/2010/main" val="16980951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210BA56-9908-4513-97D3-B2B2DC8F0ED9}" type="datetimeFigureOut">
              <a:rPr lang="en-US" smtClean="0"/>
              <a:t>12/30/2018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D0F074-4625-4471-8BEC-3233FC40D738}" type="slidenum">
              <a:rPr lang="en-US" smtClean="0"/>
              <a:t>‹#›</a:t>
            </a:fld>
            <a:endParaRPr lang="en-US"/>
          </a:p>
        </p:txBody>
      </p:sp>
    </p:spTree>
    <p:extLst>
      <p:ext uri="{BB962C8B-B14F-4D97-AF65-F5344CB8AC3E}">
        <p14:creationId xmlns:p14="http://schemas.microsoft.com/office/powerpoint/2010/main" val="3681819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210BA56-9908-4513-97D3-B2B2DC8F0ED9}" type="datetimeFigureOut">
              <a:rPr lang="en-US" smtClean="0"/>
              <a:t>12/30/2018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D0F074-4625-4471-8BEC-3233FC40D738}" type="slidenum">
              <a:rPr lang="en-US" smtClean="0"/>
              <a:t>‹#›</a:t>
            </a:fld>
            <a:endParaRPr lang="en-US"/>
          </a:p>
        </p:txBody>
      </p:sp>
    </p:spTree>
    <p:extLst>
      <p:ext uri="{BB962C8B-B14F-4D97-AF65-F5344CB8AC3E}">
        <p14:creationId xmlns:p14="http://schemas.microsoft.com/office/powerpoint/2010/main" val="18602220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210BA56-9908-4513-97D3-B2B2DC8F0ED9}" type="datetimeFigureOut">
              <a:rPr lang="en-US" smtClean="0"/>
              <a:t>12/30/2018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5D0F074-4625-4471-8BEC-3233FC40D738}" type="slidenum">
              <a:rPr lang="en-US" smtClean="0"/>
              <a:t>‹#›</a:t>
            </a:fld>
            <a:endParaRPr lang="en-US"/>
          </a:p>
        </p:txBody>
      </p:sp>
    </p:spTree>
    <p:extLst>
      <p:ext uri="{BB962C8B-B14F-4D97-AF65-F5344CB8AC3E}">
        <p14:creationId xmlns:p14="http://schemas.microsoft.com/office/powerpoint/2010/main" val="533047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210BA56-9908-4513-97D3-B2B2DC8F0ED9}" type="datetimeFigureOut">
              <a:rPr lang="en-US" smtClean="0"/>
              <a:t>12/30/2018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5D0F074-4625-4471-8BEC-3233FC40D738}" type="slidenum">
              <a:rPr lang="en-US" smtClean="0"/>
              <a:t>‹#›</a:t>
            </a:fld>
            <a:endParaRPr lang="en-US"/>
          </a:p>
        </p:txBody>
      </p:sp>
    </p:spTree>
    <p:extLst>
      <p:ext uri="{BB962C8B-B14F-4D97-AF65-F5344CB8AC3E}">
        <p14:creationId xmlns:p14="http://schemas.microsoft.com/office/powerpoint/2010/main" val="14245066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10BA56-9908-4513-97D3-B2B2DC8F0ED9}" type="datetimeFigureOut">
              <a:rPr lang="en-US" smtClean="0"/>
              <a:t>12/30/2018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5D0F074-4625-4471-8BEC-3233FC40D738}" type="slidenum">
              <a:rPr lang="en-US" smtClean="0"/>
              <a:t>‹#›</a:t>
            </a:fld>
            <a:endParaRPr lang="en-US"/>
          </a:p>
        </p:txBody>
      </p:sp>
    </p:spTree>
    <p:extLst>
      <p:ext uri="{BB962C8B-B14F-4D97-AF65-F5344CB8AC3E}">
        <p14:creationId xmlns:p14="http://schemas.microsoft.com/office/powerpoint/2010/main" val="35719982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10BA56-9908-4513-97D3-B2B2DC8F0ED9}" type="datetimeFigureOut">
              <a:rPr lang="en-US" smtClean="0"/>
              <a:t>12/30/2018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D0F074-4625-4471-8BEC-3233FC40D738}" type="slidenum">
              <a:rPr lang="en-US" smtClean="0"/>
              <a:t>‹#›</a:t>
            </a:fld>
            <a:endParaRPr lang="en-US"/>
          </a:p>
        </p:txBody>
      </p:sp>
    </p:spTree>
    <p:extLst>
      <p:ext uri="{BB962C8B-B14F-4D97-AF65-F5344CB8AC3E}">
        <p14:creationId xmlns:p14="http://schemas.microsoft.com/office/powerpoint/2010/main" val="30961659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10BA56-9908-4513-97D3-B2B2DC8F0ED9}" type="datetimeFigureOut">
              <a:rPr lang="en-US" smtClean="0"/>
              <a:t>12/30/2018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D0F074-4625-4471-8BEC-3233FC40D738}" type="slidenum">
              <a:rPr lang="en-US" smtClean="0"/>
              <a:t>‹#›</a:t>
            </a:fld>
            <a:endParaRPr lang="en-US"/>
          </a:p>
        </p:txBody>
      </p:sp>
    </p:spTree>
    <p:extLst>
      <p:ext uri="{BB962C8B-B14F-4D97-AF65-F5344CB8AC3E}">
        <p14:creationId xmlns:p14="http://schemas.microsoft.com/office/powerpoint/2010/main" val="38783437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10BA56-9908-4513-97D3-B2B2DC8F0ED9}" type="datetimeFigureOut">
              <a:rPr lang="en-US" smtClean="0"/>
              <a:t>12/30/2018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D0F074-4625-4471-8BEC-3233FC40D738}" type="slidenum">
              <a:rPr lang="en-US" smtClean="0"/>
              <a:t>‹#›</a:t>
            </a:fld>
            <a:endParaRPr lang="en-US"/>
          </a:p>
        </p:txBody>
      </p:sp>
    </p:spTree>
    <p:extLst>
      <p:ext uri="{BB962C8B-B14F-4D97-AF65-F5344CB8AC3E}">
        <p14:creationId xmlns:p14="http://schemas.microsoft.com/office/powerpoint/2010/main" val="21395142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www.innerbody.com/anatomy/digestive/lower-torso" TargetMode="External"/><Relationship Id="rId2" Type="http://schemas.openxmlformats.org/officeDocument/2006/relationships/hyperlink" Target="http://www.innerbody.com/image_digeov/dige10-new3.html"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www.innerbody.com/image_digeov/card10-new2.html"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innerbody.com/image_digeov/dige04-new.html"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innerbody.com/image/endo03.html"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www.innerbody.com/anatomy/digestive/large-intestine"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innerbody.com/image/mouth.html"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innerbody.com/image_dige01/dige12-new2.html" TargetMode="External"/><Relationship Id="rId2" Type="http://schemas.openxmlformats.org/officeDocument/2006/relationships/hyperlink" Target="http://www.innerbody.com/image/teet05.html" TargetMode="External"/><Relationship Id="rId1" Type="http://schemas.openxmlformats.org/officeDocument/2006/relationships/slideLayout" Target="../slideLayouts/slideLayout2.xml"/><Relationship Id="rId4" Type="http://schemas.openxmlformats.org/officeDocument/2006/relationships/hyperlink" Target="http://www.innerbody.com/image_nerv12/musc75.html"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www.innerbody.com/image_digeov/dige02-new2.html" TargetMode="External"/><Relationship Id="rId2" Type="http://schemas.openxmlformats.org/officeDocument/2006/relationships/hyperlink" Target="http://www.innerbody.com/anatomy/respiratory/lungs" TargetMode="External"/><Relationship Id="rId1" Type="http://schemas.openxmlformats.org/officeDocument/2006/relationships/slideLayout" Target="../slideLayouts/slideLayout2.xml"/><Relationship Id="rId4" Type="http://schemas.openxmlformats.org/officeDocument/2006/relationships/hyperlink" Target="http://www.innerbody.com/anatomy/respiratory/head-neck/larynx"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www.innerbody.com/anatomy/digestive/upper-torso" TargetMode="External"/><Relationship Id="rId2" Type="http://schemas.openxmlformats.org/officeDocument/2006/relationships/hyperlink" Target="http://www.innerbody.com/image_dige01/dige03-new2.html"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innerbody.com/image/musc06.html" TargetMode="External"/><Relationship Id="rId2" Type="http://schemas.openxmlformats.org/officeDocument/2006/relationships/hyperlink" Target="http://www.innerbody.com/image_digeov/dige11-new.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https://nurseslabs.com/wp-content/uploads/2017/04/Digestive-System-Digestive-System-Anatomy-and-Physiology.png"/>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858780" y="1825625"/>
            <a:ext cx="7075357" cy="4665116"/>
          </a:xfrm>
          <a:prstGeom prst="rect">
            <a:avLst/>
          </a:prstGeom>
          <a:noFill/>
          <a:ln>
            <a:noFill/>
          </a:ln>
        </p:spPr>
      </p:pic>
    </p:spTree>
    <p:extLst>
      <p:ext uri="{BB962C8B-B14F-4D97-AF65-F5344CB8AC3E}">
        <p14:creationId xmlns:p14="http://schemas.microsoft.com/office/powerpoint/2010/main" val="22019539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pPr marL="0" marR="0">
              <a:lnSpc>
                <a:spcPct val="107000"/>
              </a:lnSpc>
              <a:spcBef>
                <a:spcPts val="1125"/>
              </a:spcBef>
              <a:spcAft>
                <a:spcPts val="1125"/>
              </a:spcAft>
            </a:pPr>
            <a:r>
              <a:rPr lang="en-US" sz="4000" dirty="0" smtClean="0">
                <a:solidFill>
                  <a:srgbClr val="376085"/>
                </a:solidFill>
                <a:effectLst/>
                <a:latin typeface="proximanova-bold"/>
                <a:ea typeface="Times New Roman" panose="02020603050405020304" pitchFamily="18" charset="0"/>
                <a:cs typeface="Helvetica" panose="020B0604020202020204" pitchFamily="34" charset="0"/>
              </a:rPr>
              <a:t>Small Intestine</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dirty="0" smtClean="0">
                <a:solidFill>
                  <a:srgbClr val="333333"/>
                </a:solidFill>
                <a:effectLst/>
                <a:latin typeface="proximanova-regular"/>
                <a:ea typeface="Times New Roman" panose="02020603050405020304" pitchFamily="18" charset="0"/>
                <a:cs typeface="Helvetica" panose="020B0604020202020204" pitchFamily="34" charset="0"/>
              </a:rPr>
              <a:t>The </a:t>
            </a:r>
            <a:r>
              <a:rPr lang="en-US" b="1" u="sng" dirty="0" smtClean="0">
                <a:solidFill>
                  <a:srgbClr val="0000FF"/>
                </a:solidFill>
                <a:effectLst/>
                <a:latin typeface="Times New Roman" panose="02020603050405020304" pitchFamily="18" charset="0"/>
                <a:ea typeface="Times New Roman" panose="02020603050405020304" pitchFamily="18" charset="0"/>
                <a:cs typeface="Helvetica" panose="020B0604020202020204" pitchFamily="34" charset="0"/>
                <a:hlinkClick r:id="rId2"/>
              </a:rPr>
              <a:t>small intestine</a:t>
            </a:r>
            <a:r>
              <a:rPr lang="en-US" dirty="0" smtClean="0">
                <a:solidFill>
                  <a:srgbClr val="333333"/>
                </a:solidFill>
                <a:effectLst/>
                <a:latin typeface="proximanova-regular"/>
                <a:ea typeface="Times New Roman" panose="02020603050405020304" pitchFamily="18" charset="0"/>
                <a:cs typeface="Helvetica" panose="020B0604020202020204" pitchFamily="34" charset="0"/>
              </a:rPr>
              <a:t> is a long, thin tube about 1 inch in diameter and about 10 feet long that is part of the </a:t>
            </a:r>
            <a:r>
              <a:rPr lang="en-US" b="1" u="sng" dirty="0" smtClean="0">
                <a:solidFill>
                  <a:srgbClr val="0000FF"/>
                </a:solidFill>
                <a:effectLst/>
                <a:latin typeface="Times New Roman" panose="02020603050405020304" pitchFamily="18" charset="0"/>
                <a:ea typeface="Times New Roman" panose="02020603050405020304" pitchFamily="18" charset="0"/>
                <a:cs typeface="Helvetica" panose="020B0604020202020204" pitchFamily="34" charset="0"/>
                <a:hlinkClick r:id="rId3"/>
              </a:rPr>
              <a:t>lower gastrointestinal tract</a:t>
            </a:r>
            <a:r>
              <a:rPr lang="en-US" dirty="0" smtClean="0">
                <a:solidFill>
                  <a:srgbClr val="333333"/>
                </a:solidFill>
                <a:effectLst/>
                <a:latin typeface="proximanova-regular"/>
                <a:ea typeface="Times New Roman" panose="02020603050405020304" pitchFamily="18" charset="0"/>
                <a:cs typeface="Helvetica" panose="020B0604020202020204" pitchFamily="34" charset="0"/>
              </a:rPr>
              <a:t>. It is </a:t>
            </a:r>
            <a:r>
              <a:rPr lang="en-US" dirty="0" smtClean="0">
                <a:solidFill>
                  <a:srgbClr val="FF0000"/>
                </a:solidFill>
                <a:effectLst/>
                <a:latin typeface="proximanova-regular"/>
                <a:ea typeface="Times New Roman" panose="02020603050405020304" pitchFamily="18" charset="0"/>
                <a:cs typeface="Helvetica" panose="020B0604020202020204" pitchFamily="34" charset="0"/>
              </a:rPr>
              <a:t>located just inferior to the stomach and takes up most of the space in the abdominal cavity</a:t>
            </a:r>
            <a:r>
              <a:rPr lang="en-US" dirty="0" smtClean="0">
                <a:solidFill>
                  <a:srgbClr val="333333"/>
                </a:solidFill>
                <a:effectLst/>
                <a:latin typeface="proximanova-regular"/>
                <a:ea typeface="Times New Roman" panose="02020603050405020304" pitchFamily="18" charset="0"/>
                <a:cs typeface="Helvetica" panose="020B0604020202020204" pitchFamily="34" charset="0"/>
              </a:rPr>
              <a:t>. The entire small intestine is coiled like a hose and the inside surface is full of many ridges and folds. These folds are used to maximize the digestion of food and absorption of nutrients. By the time food leaves the small intestine, around 90% of all nutrients have been extracted from the food that entered it.</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4976916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marR="0">
              <a:lnSpc>
                <a:spcPct val="107000"/>
              </a:lnSpc>
              <a:spcBef>
                <a:spcPts val="1125"/>
              </a:spcBef>
              <a:spcAft>
                <a:spcPts val="1125"/>
              </a:spcAft>
            </a:pPr>
            <a:r>
              <a:rPr lang="en-US" sz="4000" dirty="0" smtClean="0">
                <a:solidFill>
                  <a:srgbClr val="376085"/>
                </a:solidFill>
                <a:effectLst/>
                <a:latin typeface="proximanova-bold"/>
                <a:ea typeface="Times New Roman" panose="02020603050405020304" pitchFamily="18" charset="0"/>
                <a:cs typeface="Helvetica" panose="020B0604020202020204" pitchFamily="34" charset="0"/>
              </a:rPr>
              <a:t>Liver and Gallbladder</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dirty="0" smtClean="0">
                <a:solidFill>
                  <a:srgbClr val="333333"/>
                </a:solidFill>
                <a:effectLst/>
                <a:latin typeface="proximanova-regular"/>
                <a:ea typeface="Times New Roman" panose="02020603050405020304" pitchFamily="18" charset="0"/>
                <a:cs typeface="Helvetica" panose="020B0604020202020204" pitchFamily="34" charset="0"/>
              </a:rPr>
              <a:t>The </a:t>
            </a:r>
            <a:r>
              <a:rPr lang="en-US" b="1" u="sng" dirty="0" smtClean="0">
                <a:solidFill>
                  <a:srgbClr val="0000FF"/>
                </a:solidFill>
                <a:effectLst/>
                <a:latin typeface="Times New Roman" panose="02020603050405020304" pitchFamily="18" charset="0"/>
                <a:ea typeface="Times New Roman" panose="02020603050405020304" pitchFamily="18" charset="0"/>
                <a:cs typeface="Helvetica" panose="020B0604020202020204" pitchFamily="34" charset="0"/>
                <a:hlinkClick r:id="rId2"/>
              </a:rPr>
              <a:t>liver</a:t>
            </a:r>
            <a:r>
              <a:rPr lang="en-US" dirty="0" smtClean="0">
                <a:solidFill>
                  <a:srgbClr val="333333"/>
                </a:solidFill>
                <a:effectLst/>
                <a:latin typeface="proximanova-regular"/>
                <a:ea typeface="Times New Roman" panose="02020603050405020304" pitchFamily="18" charset="0"/>
                <a:cs typeface="Helvetica" panose="020B0604020202020204" pitchFamily="34" charset="0"/>
              </a:rPr>
              <a:t> </a:t>
            </a:r>
            <a:r>
              <a:rPr lang="en-US" dirty="0" smtClean="0">
                <a:solidFill>
                  <a:srgbClr val="FF0000"/>
                </a:solidFill>
                <a:effectLst/>
                <a:latin typeface="proximanova-regular"/>
                <a:ea typeface="Times New Roman" panose="02020603050405020304" pitchFamily="18" charset="0"/>
                <a:cs typeface="Helvetica" panose="020B0604020202020204" pitchFamily="34" charset="0"/>
              </a:rPr>
              <a:t>is a roughly triangular accessory organ of the digestive system </a:t>
            </a:r>
            <a:r>
              <a:rPr lang="en-US" b="1" dirty="0" smtClean="0">
                <a:solidFill>
                  <a:srgbClr val="FF0000"/>
                </a:solidFill>
                <a:effectLst/>
                <a:latin typeface="proximanova-regular"/>
                <a:ea typeface="Times New Roman" panose="02020603050405020304" pitchFamily="18" charset="0"/>
                <a:cs typeface="Helvetica" panose="020B0604020202020204" pitchFamily="34" charset="0"/>
              </a:rPr>
              <a:t>located to the right of the stomach</a:t>
            </a:r>
            <a:r>
              <a:rPr lang="en-US" dirty="0" smtClean="0">
                <a:solidFill>
                  <a:srgbClr val="FF0000"/>
                </a:solidFill>
                <a:effectLst/>
                <a:latin typeface="proximanova-regular"/>
                <a:ea typeface="Times New Roman" panose="02020603050405020304" pitchFamily="18" charset="0"/>
                <a:cs typeface="Helvetica" panose="020B0604020202020204" pitchFamily="34" charset="0"/>
              </a:rPr>
              <a:t>, just </a:t>
            </a:r>
            <a:r>
              <a:rPr lang="en-US" b="1" dirty="0" smtClean="0">
                <a:solidFill>
                  <a:srgbClr val="FF0000"/>
                </a:solidFill>
                <a:effectLst/>
                <a:latin typeface="proximanova-regular"/>
                <a:ea typeface="Times New Roman" panose="02020603050405020304" pitchFamily="18" charset="0"/>
                <a:cs typeface="Helvetica" panose="020B0604020202020204" pitchFamily="34" charset="0"/>
              </a:rPr>
              <a:t>inferior to the diaphragm and superior to the small intestine.</a:t>
            </a:r>
            <a:r>
              <a:rPr lang="en-US" dirty="0" smtClean="0">
                <a:solidFill>
                  <a:srgbClr val="FF0000"/>
                </a:solidFill>
                <a:effectLst/>
                <a:latin typeface="proximanova-regular"/>
                <a:ea typeface="Times New Roman" panose="02020603050405020304" pitchFamily="18" charset="0"/>
                <a:cs typeface="Helvetica" panose="020B0604020202020204" pitchFamily="34" charset="0"/>
              </a:rPr>
              <a:t> </a:t>
            </a:r>
            <a:r>
              <a:rPr lang="en-US" dirty="0" smtClean="0">
                <a:effectLst/>
                <a:latin typeface="proximanova-regular"/>
                <a:ea typeface="Times New Roman" panose="02020603050405020304" pitchFamily="18" charset="0"/>
                <a:cs typeface="Helvetica" panose="020B0604020202020204" pitchFamily="34" charset="0"/>
              </a:rPr>
              <a:t>The</a:t>
            </a:r>
            <a:r>
              <a:rPr lang="en-US" dirty="0" smtClean="0">
                <a:solidFill>
                  <a:srgbClr val="FF0000"/>
                </a:solidFill>
                <a:effectLst/>
                <a:latin typeface="proximanova-regular"/>
                <a:ea typeface="Times New Roman" panose="02020603050405020304" pitchFamily="18" charset="0"/>
                <a:cs typeface="Helvetica" panose="020B0604020202020204" pitchFamily="34" charset="0"/>
              </a:rPr>
              <a:t> </a:t>
            </a:r>
            <a:r>
              <a:rPr lang="en-US" dirty="0" smtClean="0">
                <a:solidFill>
                  <a:srgbClr val="333333"/>
                </a:solidFill>
                <a:effectLst/>
                <a:latin typeface="proximanova-regular"/>
                <a:ea typeface="Times New Roman" panose="02020603050405020304" pitchFamily="18" charset="0"/>
                <a:cs typeface="Helvetica" panose="020B0604020202020204" pitchFamily="34" charset="0"/>
              </a:rPr>
              <a:t>liver weighs about 3 pounds and is the second largest organ in the body.</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211406068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Intestines"/>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413416" y="1825625"/>
            <a:ext cx="5239413" cy="4351338"/>
          </a:xfrm>
          <a:prstGeom prst="rect">
            <a:avLst/>
          </a:prstGeom>
          <a:noFill/>
          <a:ln>
            <a:noFill/>
          </a:ln>
        </p:spPr>
      </p:pic>
    </p:spTree>
    <p:extLst>
      <p:ext uri="{BB962C8B-B14F-4D97-AF65-F5344CB8AC3E}">
        <p14:creationId xmlns:p14="http://schemas.microsoft.com/office/powerpoint/2010/main" val="271172400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marR="0">
              <a:lnSpc>
                <a:spcPct val="107000"/>
              </a:lnSpc>
              <a:spcBef>
                <a:spcPts val="0"/>
              </a:spcBef>
              <a:spcAft>
                <a:spcPts val="800"/>
              </a:spcAft>
            </a:pPr>
            <a:r>
              <a:rPr lang="en-US" dirty="0" smtClean="0">
                <a:solidFill>
                  <a:srgbClr val="333333"/>
                </a:solidFill>
                <a:effectLst/>
                <a:latin typeface="proximanova-regular"/>
                <a:ea typeface="Times New Roman" panose="02020603050405020304" pitchFamily="18" charset="0"/>
                <a:cs typeface="Helvetica" panose="020B0604020202020204" pitchFamily="34" charset="0"/>
              </a:rPr>
              <a:t>The liver has many different functions in the body, </a:t>
            </a:r>
            <a:r>
              <a:rPr lang="en-US" dirty="0" smtClean="0">
                <a:solidFill>
                  <a:srgbClr val="00B050"/>
                </a:solidFill>
                <a:effectLst/>
                <a:latin typeface="proximanova-regular"/>
                <a:ea typeface="Times New Roman" panose="02020603050405020304" pitchFamily="18" charset="0"/>
                <a:cs typeface="Helvetica" panose="020B0604020202020204" pitchFamily="34" charset="0"/>
              </a:rPr>
              <a:t>but the main function of the liver in digestion is the production of bile and its secretion into the small intestine</a:t>
            </a:r>
            <a:r>
              <a:rPr lang="en-US" dirty="0" smtClean="0">
                <a:solidFill>
                  <a:srgbClr val="333333"/>
                </a:solidFill>
                <a:effectLst/>
                <a:latin typeface="proximanova-regular"/>
                <a:ea typeface="Times New Roman" panose="02020603050405020304" pitchFamily="18" charset="0"/>
                <a:cs typeface="Helvetica" panose="020B0604020202020204" pitchFamily="34" charset="0"/>
              </a:rPr>
              <a:t>. The </a:t>
            </a:r>
            <a:r>
              <a:rPr lang="en-US" b="1" u="sng" dirty="0" smtClean="0">
                <a:solidFill>
                  <a:srgbClr val="FF0000"/>
                </a:solidFill>
                <a:effectLst/>
                <a:latin typeface="Times New Roman" panose="02020603050405020304" pitchFamily="18" charset="0"/>
                <a:ea typeface="Times New Roman" panose="02020603050405020304" pitchFamily="18" charset="0"/>
                <a:cs typeface="Helvetica" panose="020B0604020202020204" pitchFamily="34" charset="0"/>
                <a:hlinkClick r:id="rId2"/>
              </a:rPr>
              <a:t>gallbladder</a:t>
            </a:r>
            <a:r>
              <a:rPr lang="en-US" dirty="0" smtClean="0">
                <a:solidFill>
                  <a:srgbClr val="FF0000"/>
                </a:solidFill>
                <a:effectLst/>
                <a:latin typeface="proximanova-regular"/>
                <a:ea typeface="Times New Roman" panose="02020603050405020304" pitchFamily="18" charset="0"/>
                <a:cs typeface="Helvetica" panose="020B0604020202020204" pitchFamily="34" charset="0"/>
              </a:rPr>
              <a:t> </a:t>
            </a:r>
            <a:r>
              <a:rPr lang="en-US" dirty="0" smtClean="0">
                <a:solidFill>
                  <a:srgbClr val="333333"/>
                </a:solidFill>
                <a:effectLst/>
                <a:latin typeface="proximanova-regular"/>
                <a:ea typeface="Times New Roman" panose="02020603050405020304" pitchFamily="18" charset="0"/>
                <a:cs typeface="Helvetica" panose="020B0604020202020204" pitchFamily="34" charset="0"/>
              </a:rPr>
              <a:t>is a small, pear-shaped organ </a:t>
            </a:r>
            <a:r>
              <a:rPr lang="en-US" dirty="0" smtClean="0">
                <a:solidFill>
                  <a:srgbClr val="FF0000"/>
                </a:solidFill>
                <a:effectLst/>
                <a:latin typeface="proximanova-regular"/>
                <a:ea typeface="Times New Roman" panose="02020603050405020304" pitchFamily="18" charset="0"/>
                <a:cs typeface="Helvetica" panose="020B0604020202020204" pitchFamily="34" charset="0"/>
              </a:rPr>
              <a:t>located just posterior to the liver</a:t>
            </a:r>
            <a:r>
              <a:rPr lang="en-US" dirty="0" smtClean="0">
                <a:solidFill>
                  <a:srgbClr val="333333"/>
                </a:solidFill>
                <a:effectLst/>
                <a:latin typeface="proximanova-regular"/>
                <a:ea typeface="Times New Roman" panose="02020603050405020304" pitchFamily="18" charset="0"/>
                <a:cs typeface="Helvetica" panose="020B0604020202020204" pitchFamily="34" charset="0"/>
              </a:rPr>
              <a:t>. The gallbladder is used to store and recycle excess bile from the small intestine so that it can be reused for the digestion of subsequent meals.</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40581608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marR="0">
              <a:lnSpc>
                <a:spcPct val="107000"/>
              </a:lnSpc>
              <a:spcBef>
                <a:spcPts val="1125"/>
              </a:spcBef>
              <a:spcAft>
                <a:spcPts val="1125"/>
              </a:spcAft>
            </a:pPr>
            <a:r>
              <a:rPr lang="en-US" sz="4000" dirty="0" smtClean="0">
                <a:solidFill>
                  <a:srgbClr val="376085"/>
                </a:solidFill>
                <a:effectLst/>
                <a:latin typeface="proximanova-bold"/>
                <a:ea typeface="Times New Roman" panose="02020603050405020304" pitchFamily="18" charset="0"/>
                <a:cs typeface="Helvetica" panose="020B0604020202020204" pitchFamily="34" charset="0"/>
              </a:rPr>
              <a:t>Pancreas</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dirty="0" smtClean="0">
                <a:solidFill>
                  <a:srgbClr val="333333"/>
                </a:solidFill>
                <a:effectLst/>
                <a:latin typeface="proximanova-regular"/>
                <a:ea typeface="Times New Roman" panose="02020603050405020304" pitchFamily="18" charset="0"/>
                <a:cs typeface="Helvetica" panose="020B0604020202020204" pitchFamily="34" charset="0"/>
              </a:rPr>
              <a:t>The </a:t>
            </a:r>
            <a:r>
              <a:rPr lang="en-US" b="1" u="sng" dirty="0" smtClean="0">
                <a:solidFill>
                  <a:srgbClr val="0000FF"/>
                </a:solidFill>
                <a:effectLst/>
                <a:latin typeface="Times New Roman" panose="02020603050405020304" pitchFamily="18" charset="0"/>
                <a:ea typeface="Times New Roman" panose="02020603050405020304" pitchFamily="18" charset="0"/>
                <a:cs typeface="Helvetica" panose="020B0604020202020204" pitchFamily="34" charset="0"/>
                <a:hlinkClick r:id="rId2"/>
              </a:rPr>
              <a:t>pancreas</a:t>
            </a:r>
            <a:r>
              <a:rPr lang="en-US" dirty="0" smtClean="0">
                <a:solidFill>
                  <a:srgbClr val="333333"/>
                </a:solidFill>
                <a:effectLst/>
                <a:latin typeface="proximanova-regular"/>
                <a:ea typeface="Times New Roman" panose="02020603050405020304" pitchFamily="18" charset="0"/>
                <a:cs typeface="Helvetica" panose="020B0604020202020204" pitchFamily="34" charset="0"/>
              </a:rPr>
              <a:t> is a large </a:t>
            </a:r>
            <a:r>
              <a:rPr lang="en-US" b="1" dirty="0" smtClean="0">
                <a:solidFill>
                  <a:srgbClr val="4472C4"/>
                </a:solidFill>
                <a:effectLst/>
                <a:latin typeface="proximanova-regular"/>
                <a:ea typeface="Times New Roman" panose="02020603050405020304" pitchFamily="18" charset="0"/>
                <a:cs typeface="Helvetica" panose="020B0604020202020204" pitchFamily="34" charset="0"/>
              </a:rPr>
              <a:t>gland located just inferior and posterior to the stomach</a:t>
            </a:r>
            <a:r>
              <a:rPr lang="en-US" dirty="0" smtClean="0">
                <a:solidFill>
                  <a:srgbClr val="333333"/>
                </a:solidFill>
                <a:effectLst/>
                <a:latin typeface="proximanova-regular"/>
                <a:ea typeface="Times New Roman" panose="02020603050405020304" pitchFamily="18" charset="0"/>
                <a:cs typeface="Helvetica" panose="020B0604020202020204" pitchFamily="34" charset="0"/>
              </a:rPr>
              <a:t>. It is about 6 inches long and shaped like short, lumpy snake with its “head” connected to the duodenum and its “tail” pointing to the left wall of the abdominal cavity. The pancreas secretes digestive enzymes into the small intestine to complete the chemical digestion of foods.</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4730420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marR="0">
              <a:lnSpc>
                <a:spcPct val="107000"/>
              </a:lnSpc>
              <a:spcBef>
                <a:spcPts val="1125"/>
              </a:spcBef>
              <a:spcAft>
                <a:spcPts val="1125"/>
              </a:spcAft>
            </a:pPr>
            <a:r>
              <a:rPr lang="en-US" sz="4000" dirty="0" smtClean="0">
                <a:solidFill>
                  <a:srgbClr val="376085"/>
                </a:solidFill>
                <a:effectLst/>
                <a:latin typeface="proximanova-bold"/>
                <a:ea typeface="Times New Roman" panose="02020603050405020304" pitchFamily="18" charset="0"/>
                <a:cs typeface="Helvetica" panose="020B0604020202020204" pitchFamily="34" charset="0"/>
              </a:rPr>
              <a:t>Large Intestine</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r>
              <a:rPr lang="en-US" dirty="0" smtClean="0">
                <a:solidFill>
                  <a:srgbClr val="333333"/>
                </a:solidFill>
                <a:effectLst/>
                <a:latin typeface="proximanova-regular"/>
                <a:ea typeface="Times New Roman" panose="02020603050405020304" pitchFamily="18" charset="0"/>
                <a:cs typeface="Helvetica" panose="020B0604020202020204" pitchFamily="34" charset="0"/>
              </a:rPr>
              <a:t>The </a:t>
            </a:r>
            <a:r>
              <a:rPr lang="en-US" b="1" u="sng" dirty="0" smtClean="0">
                <a:solidFill>
                  <a:srgbClr val="0000FF"/>
                </a:solidFill>
                <a:effectLst/>
                <a:latin typeface="Times New Roman" panose="02020603050405020304" pitchFamily="18" charset="0"/>
                <a:ea typeface="Times New Roman" panose="02020603050405020304" pitchFamily="18" charset="0"/>
                <a:cs typeface="Helvetica" panose="020B0604020202020204" pitchFamily="34" charset="0"/>
                <a:hlinkClick r:id="rId2"/>
              </a:rPr>
              <a:t>large intestine</a:t>
            </a:r>
            <a:r>
              <a:rPr lang="en-US" dirty="0" smtClean="0">
                <a:solidFill>
                  <a:srgbClr val="333333"/>
                </a:solidFill>
                <a:effectLst/>
                <a:latin typeface="proximanova-regular"/>
                <a:ea typeface="Times New Roman" panose="02020603050405020304" pitchFamily="18" charset="0"/>
                <a:cs typeface="Helvetica" panose="020B0604020202020204" pitchFamily="34" charset="0"/>
              </a:rPr>
              <a:t> is a long, thick tube about 2.5 inches in diameter and about 5 feet long. </a:t>
            </a:r>
            <a:r>
              <a:rPr lang="en-US" b="1" dirty="0" smtClean="0">
                <a:solidFill>
                  <a:srgbClr val="333333"/>
                </a:solidFill>
                <a:effectLst/>
                <a:latin typeface="proximanova-regular"/>
                <a:ea typeface="Times New Roman" panose="02020603050405020304" pitchFamily="18" charset="0"/>
                <a:cs typeface="Helvetica" panose="020B0604020202020204" pitchFamily="34" charset="0"/>
              </a:rPr>
              <a:t>It is located just inferior to the stomach and wraps around the superior and lateral border of the small intestine</a:t>
            </a:r>
            <a:r>
              <a:rPr lang="en-US" dirty="0" smtClean="0">
                <a:solidFill>
                  <a:srgbClr val="333333"/>
                </a:solidFill>
                <a:effectLst/>
                <a:latin typeface="proximanova-regular"/>
                <a:ea typeface="Times New Roman" panose="02020603050405020304" pitchFamily="18" charset="0"/>
                <a:cs typeface="Helvetica" panose="020B0604020202020204" pitchFamily="34" charset="0"/>
              </a:rPr>
              <a:t>. The large intestine absorbs water and contains many symbiotic bacteria that aid in the breaking down of </a:t>
            </a:r>
            <a:endParaRPr lang="en-US" dirty="0"/>
          </a:p>
        </p:txBody>
      </p:sp>
    </p:spTree>
    <p:extLst>
      <p:ext uri="{BB962C8B-B14F-4D97-AF65-F5344CB8AC3E}">
        <p14:creationId xmlns:p14="http://schemas.microsoft.com/office/powerpoint/2010/main" val="82780081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marR="0">
              <a:lnSpc>
                <a:spcPct val="107000"/>
              </a:lnSpc>
              <a:spcBef>
                <a:spcPts val="0"/>
              </a:spcBef>
              <a:spcAft>
                <a:spcPts val="800"/>
              </a:spcAft>
            </a:pPr>
            <a:r>
              <a:rPr lang="en-US" dirty="0" smtClean="0">
                <a:solidFill>
                  <a:srgbClr val="333333"/>
                </a:solidFill>
                <a:effectLst/>
                <a:latin typeface="proximanova-regular"/>
                <a:ea typeface="Times New Roman" panose="02020603050405020304" pitchFamily="18" charset="0"/>
                <a:cs typeface="Helvetica" panose="020B0604020202020204" pitchFamily="34" charset="0"/>
              </a:rPr>
              <a:t>wastes to extract some small amounts of nutrients. Feces in the large intestine exit the body through the anal canal.</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931145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effectLst/>
                <a:latin typeface="proximanova-regular"/>
                <a:ea typeface="Times New Roman" panose="02020603050405020304" pitchFamily="18" charset="0"/>
                <a:cs typeface="Helvetica" panose="020B0604020202020204" pitchFamily="34" charset="0"/>
              </a:rPr>
              <a:t>Digestive System Anatomy</a:t>
            </a:r>
            <a:endParaRPr lang="en-US" dirty="0"/>
          </a:p>
        </p:txBody>
      </p:sp>
      <p:sp>
        <p:nvSpPr>
          <p:cNvPr id="5" name="Content Placeholder 4"/>
          <p:cNvSpPr>
            <a:spLocks noGrp="1"/>
          </p:cNvSpPr>
          <p:nvPr>
            <p:ph idx="1"/>
          </p:nvPr>
        </p:nvSpPr>
        <p:spPr/>
        <p:txBody>
          <a:bodyPr/>
          <a:lstStyle/>
          <a:p>
            <a:pPr marL="0" marR="0">
              <a:lnSpc>
                <a:spcPct val="107000"/>
              </a:lnSpc>
              <a:spcBef>
                <a:spcPts val="0"/>
              </a:spcBef>
              <a:spcAft>
                <a:spcPts val="800"/>
              </a:spcAft>
            </a:pPr>
            <a:r>
              <a:rPr lang="en-US" dirty="0" smtClean="0">
                <a:solidFill>
                  <a:srgbClr val="333333"/>
                </a:solidFill>
                <a:effectLst/>
                <a:latin typeface="proximanova-regular"/>
                <a:ea typeface="Times New Roman" panose="02020603050405020304" pitchFamily="18" charset="0"/>
                <a:cs typeface="Helvetica" panose="020B0604020202020204" pitchFamily="34" charset="0"/>
              </a:rPr>
              <a:t>The digestive system is a group of organs working together to convert food into energy and basic nutrients to feed the entire body. Food passes through a long tube inside the body known as the alimentary canal or the gastrointestinal tract (GI tract). The alimentary canal is made up of </a:t>
            </a:r>
            <a:r>
              <a:rPr lang="en-US" b="1" dirty="0" smtClean="0">
                <a:solidFill>
                  <a:srgbClr val="FF0000"/>
                </a:solidFill>
                <a:effectLst/>
                <a:latin typeface="proximanova-regular"/>
                <a:ea typeface="Times New Roman" panose="02020603050405020304" pitchFamily="18" charset="0"/>
                <a:cs typeface="Helvetica" panose="020B0604020202020204" pitchFamily="34" charset="0"/>
              </a:rPr>
              <a:t>the oral cavity, pharynx, esophagus, stomach, small intestines, and large intestines</a:t>
            </a:r>
            <a:r>
              <a:rPr lang="en-US" b="1" dirty="0" smtClean="0">
                <a:solidFill>
                  <a:srgbClr val="333333"/>
                </a:solidFill>
                <a:effectLst/>
                <a:latin typeface="proximanova-regular"/>
                <a:ea typeface="Times New Roman" panose="02020603050405020304" pitchFamily="18" charset="0"/>
                <a:cs typeface="Helvetica" panose="020B0604020202020204" pitchFamily="34" charset="0"/>
              </a:rPr>
              <a:t>.</a:t>
            </a:r>
            <a:r>
              <a:rPr lang="en-US" dirty="0" smtClean="0">
                <a:solidFill>
                  <a:srgbClr val="333333"/>
                </a:solidFill>
                <a:effectLst/>
                <a:latin typeface="proximanova-regular"/>
                <a:ea typeface="Times New Roman" panose="02020603050405020304" pitchFamily="18" charset="0"/>
                <a:cs typeface="Helvetica" panose="020B0604020202020204" pitchFamily="34" charset="0"/>
              </a:rPr>
              <a:t> In addition to the alimentary canal, there are several important accessory organs that help your body to digest food</a:t>
            </a:r>
            <a:r>
              <a:rPr lang="en-US" dirty="0" smtClean="0">
                <a:solidFill>
                  <a:srgbClr val="333333"/>
                </a:solidFill>
                <a:effectLst/>
                <a:latin typeface="Helvetica" panose="020B0604020202020204" pitchFamily="34" charset="0"/>
                <a:ea typeface="Times New Roman" panose="02020603050405020304" pitchFamily="18" charset="0"/>
                <a:cs typeface="Helvetica" panose="020B0604020202020204" pitchFamily="34" charset="0"/>
              </a:rPr>
              <a:t> </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24549634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marL="0" marR="0">
              <a:lnSpc>
                <a:spcPct val="107000"/>
              </a:lnSpc>
              <a:spcBef>
                <a:spcPts val="0"/>
              </a:spcBef>
              <a:spcAft>
                <a:spcPts val="0"/>
              </a:spcAft>
            </a:pPr>
            <a:r>
              <a:rPr lang="en-US" b="1" dirty="0" smtClean="0">
                <a:solidFill>
                  <a:srgbClr val="FF0000"/>
                </a:solidFill>
                <a:effectLst/>
                <a:latin typeface="proximanova-regular"/>
                <a:ea typeface="Times New Roman" panose="02020603050405020304" pitchFamily="18" charset="0"/>
                <a:cs typeface="Helvetica" panose="020B0604020202020204" pitchFamily="34" charset="0"/>
              </a:rPr>
              <a:t>Accessory organs</a:t>
            </a:r>
            <a:r>
              <a:rPr lang="en-US" dirty="0" smtClean="0">
                <a:solidFill>
                  <a:srgbClr val="FF0000"/>
                </a:solidFill>
                <a:effectLst/>
                <a:latin typeface="proximanova-regular"/>
                <a:ea typeface="Times New Roman" panose="02020603050405020304" pitchFamily="18" charset="0"/>
                <a:cs typeface="Helvetica" panose="020B0604020202020204" pitchFamily="34" charset="0"/>
              </a:rPr>
              <a:t> </a:t>
            </a:r>
            <a:r>
              <a:rPr lang="en-US" dirty="0" smtClean="0">
                <a:solidFill>
                  <a:srgbClr val="333333"/>
                </a:solidFill>
                <a:effectLst/>
                <a:latin typeface="proximanova-regular"/>
                <a:ea typeface="Times New Roman" panose="02020603050405020304" pitchFamily="18" charset="0"/>
                <a:cs typeface="Helvetica" panose="020B0604020202020204" pitchFamily="34" charset="0"/>
              </a:rPr>
              <a:t>of the digestive system include the </a:t>
            </a:r>
            <a:r>
              <a:rPr lang="en-US" b="1" dirty="0" smtClean="0">
                <a:solidFill>
                  <a:srgbClr val="FF0000"/>
                </a:solidFill>
                <a:effectLst/>
                <a:latin typeface="proximanova-regular"/>
                <a:ea typeface="Times New Roman" panose="02020603050405020304" pitchFamily="18" charset="0"/>
                <a:cs typeface="Helvetica" panose="020B0604020202020204" pitchFamily="34" charset="0"/>
              </a:rPr>
              <a:t>teeth, tongue, salivary glands, liver, gallbladder, and pancreas</a:t>
            </a:r>
            <a:r>
              <a:rPr lang="en-US" dirty="0" smtClean="0">
                <a:solidFill>
                  <a:srgbClr val="FF0000"/>
                </a:solidFill>
                <a:effectLst/>
                <a:latin typeface="proximanova-regular"/>
                <a:ea typeface="Times New Roman" panose="02020603050405020304" pitchFamily="18" charset="0"/>
                <a:cs typeface="Helvetica" panose="020B0604020202020204" pitchFamily="34" charset="0"/>
              </a:rPr>
              <a:t>.</a:t>
            </a:r>
            <a:r>
              <a:rPr lang="en-US" dirty="0" smtClean="0">
                <a:solidFill>
                  <a:srgbClr val="333333"/>
                </a:solidFill>
                <a:effectLst/>
                <a:latin typeface="proximanova-regular"/>
                <a:ea typeface="Times New Roman" panose="02020603050405020304" pitchFamily="18" charset="0"/>
                <a:cs typeface="Helvetica" panose="020B0604020202020204" pitchFamily="34" charset="0"/>
              </a:rPr>
              <a:t> To achieve the goal of providing energy and nutrients to the body </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3200" dirty="0" smtClean="0">
                <a:solidFill>
                  <a:srgbClr val="002060"/>
                </a:solidFill>
                <a:effectLst/>
                <a:latin typeface="proximanova-regular"/>
                <a:ea typeface="Times New Roman" panose="02020603050405020304" pitchFamily="18" charset="0"/>
                <a:cs typeface="Helvetica" panose="020B0604020202020204" pitchFamily="34" charset="0"/>
              </a:rPr>
              <a:t>Six major functions take place in the digestive system</a:t>
            </a:r>
            <a:r>
              <a:rPr lang="en-US" dirty="0" smtClean="0">
                <a:solidFill>
                  <a:srgbClr val="002060"/>
                </a:solidFill>
                <a:effectLst/>
                <a:latin typeface="proximanova-regular"/>
                <a:ea typeface="Times New Roman" panose="02020603050405020304" pitchFamily="18" charset="0"/>
                <a:cs typeface="Helvetica" panose="020B0604020202020204" pitchFamily="34" charset="0"/>
              </a:rPr>
              <a:t>:</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dirty="0" smtClean="0">
                <a:solidFill>
                  <a:srgbClr val="333333"/>
                </a:solidFill>
                <a:effectLst/>
                <a:latin typeface="proximanova-regular"/>
                <a:ea typeface="Times New Roman" panose="02020603050405020304" pitchFamily="18" charset="0"/>
                <a:cs typeface="Helvetica" panose="020B0604020202020204" pitchFamily="34" charset="0"/>
              </a:rPr>
              <a:t>Ingestion of food</a:t>
            </a:r>
            <a:endParaRPr lang="en-US" sz="2000" dirty="0" smtClean="0">
              <a:solidFill>
                <a:srgbClr val="333333"/>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dirty="0" smtClean="0">
                <a:solidFill>
                  <a:srgbClr val="333333"/>
                </a:solidFill>
                <a:effectLst/>
                <a:latin typeface="proximanova-regular"/>
                <a:ea typeface="Times New Roman" panose="02020603050405020304" pitchFamily="18" charset="0"/>
                <a:cs typeface="Helvetica" panose="020B0604020202020204" pitchFamily="34" charset="0"/>
              </a:rPr>
              <a:t>Secretion of fluids and digestive enzymes</a:t>
            </a:r>
            <a:endParaRPr lang="en-US" sz="2000" dirty="0" smtClean="0">
              <a:solidFill>
                <a:srgbClr val="333333"/>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dirty="0" smtClean="0">
                <a:solidFill>
                  <a:srgbClr val="333333"/>
                </a:solidFill>
                <a:effectLst/>
                <a:latin typeface="proximanova-regular"/>
                <a:ea typeface="Times New Roman" panose="02020603050405020304" pitchFamily="18" charset="0"/>
                <a:cs typeface="Helvetica" panose="020B0604020202020204" pitchFamily="34" charset="0"/>
              </a:rPr>
              <a:t>Mixing and movement of food and wastes through the body</a:t>
            </a:r>
            <a:endParaRPr lang="en-US" sz="2000" dirty="0" smtClean="0">
              <a:solidFill>
                <a:srgbClr val="333333"/>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dirty="0" smtClean="0">
                <a:solidFill>
                  <a:srgbClr val="333333"/>
                </a:solidFill>
                <a:effectLst/>
                <a:latin typeface="proximanova-regular"/>
                <a:ea typeface="Times New Roman" panose="02020603050405020304" pitchFamily="18" charset="0"/>
                <a:cs typeface="Helvetica" panose="020B0604020202020204" pitchFamily="34" charset="0"/>
              </a:rPr>
              <a:t>Digestion of food into smaller pieces</a:t>
            </a:r>
            <a:endParaRPr lang="en-US" sz="2000" dirty="0" smtClean="0">
              <a:solidFill>
                <a:srgbClr val="333333"/>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dirty="0" smtClean="0">
                <a:solidFill>
                  <a:srgbClr val="333333"/>
                </a:solidFill>
                <a:effectLst/>
                <a:latin typeface="proximanova-regular"/>
                <a:ea typeface="Times New Roman" panose="02020603050405020304" pitchFamily="18" charset="0"/>
                <a:cs typeface="Helvetica" panose="020B0604020202020204" pitchFamily="34" charset="0"/>
              </a:rPr>
              <a:t>Absorption of nutrients</a:t>
            </a:r>
            <a:endParaRPr lang="en-US" sz="2000" dirty="0" smtClean="0">
              <a:solidFill>
                <a:srgbClr val="333333"/>
              </a:solidFill>
              <a:effectLst/>
              <a:latin typeface="Calibri" panose="020F0502020204030204" pitchFamily="34" charset="0"/>
              <a:ea typeface="Calibri" panose="020F0502020204030204" pitchFamily="34" charset="0"/>
              <a:cs typeface="Arial" panose="020B0604020202020204" pitchFamily="34" charset="0"/>
            </a:endParaRPr>
          </a:p>
          <a:p>
            <a:r>
              <a:rPr lang="en-US" dirty="0" smtClean="0">
                <a:solidFill>
                  <a:srgbClr val="333333"/>
                </a:solidFill>
                <a:effectLst/>
                <a:latin typeface="proximanova-regular"/>
                <a:ea typeface="Times New Roman" panose="02020603050405020304" pitchFamily="18" charset="0"/>
                <a:cs typeface="Helvetica" panose="020B0604020202020204" pitchFamily="34" charset="0"/>
              </a:rPr>
              <a:t>Excretion of wastes</a:t>
            </a:r>
            <a:endParaRPr lang="en-US" dirty="0"/>
          </a:p>
        </p:txBody>
      </p:sp>
    </p:spTree>
    <p:extLst>
      <p:ext uri="{BB962C8B-B14F-4D97-AF65-F5344CB8AC3E}">
        <p14:creationId xmlns:p14="http://schemas.microsoft.com/office/powerpoint/2010/main" val="7282763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0" marR="0">
              <a:lnSpc>
                <a:spcPct val="107000"/>
              </a:lnSpc>
              <a:spcBef>
                <a:spcPts val="0"/>
              </a:spcBef>
              <a:spcAft>
                <a:spcPts val="800"/>
              </a:spcAft>
            </a:pPr>
            <a:r>
              <a:rPr lang="en-US" dirty="0" smtClean="0">
                <a:solidFill>
                  <a:srgbClr val="376085"/>
                </a:solidFill>
                <a:effectLst/>
                <a:latin typeface="proximanova-bold"/>
                <a:ea typeface="Times New Roman" panose="02020603050405020304" pitchFamily="18" charset="0"/>
                <a:cs typeface="Helvetica" panose="020B0604020202020204" pitchFamily="34" charset="0"/>
              </a:rPr>
              <a:t>Digestive System Anatomy</a:t>
            </a:r>
            <a:r>
              <a:rPr lang="en-US" sz="2000" dirty="0" smtClean="0">
                <a:effectLst/>
                <a:latin typeface="Calibri" panose="020F0502020204030204" pitchFamily="34" charset="0"/>
                <a:ea typeface="Calibri" panose="020F0502020204030204" pitchFamily="34" charset="0"/>
                <a:cs typeface="Arial" panose="020B0604020202020204" pitchFamily="34" charset="0"/>
              </a:rPr>
              <a:t/>
            </a:r>
            <a:br>
              <a:rPr lang="en-US" sz="2000" dirty="0" smtClean="0">
                <a:effectLst/>
                <a:latin typeface="Calibri" panose="020F0502020204030204" pitchFamily="34" charset="0"/>
                <a:ea typeface="Calibri" panose="020F0502020204030204" pitchFamily="34" charset="0"/>
                <a:cs typeface="Arial" panose="020B0604020202020204" pitchFamily="34" charset="0"/>
              </a:rPr>
            </a:br>
            <a:endParaRPr lang="en-US" dirty="0"/>
          </a:p>
        </p:txBody>
      </p:sp>
      <p:sp>
        <p:nvSpPr>
          <p:cNvPr id="3" name="Content Placeholder 2"/>
          <p:cNvSpPr>
            <a:spLocks noGrp="1"/>
          </p:cNvSpPr>
          <p:nvPr>
            <p:ph idx="1"/>
          </p:nvPr>
        </p:nvSpPr>
        <p:spPr/>
        <p:txBody>
          <a:bodyPr/>
          <a:lstStyle/>
          <a:p>
            <a:pPr marL="0" marR="0">
              <a:lnSpc>
                <a:spcPct val="107000"/>
              </a:lnSpc>
              <a:spcBef>
                <a:spcPts val="1125"/>
              </a:spcBef>
              <a:spcAft>
                <a:spcPts val="1125"/>
              </a:spcAft>
            </a:pPr>
            <a:r>
              <a:rPr lang="en-US" sz="3200" dirty="0" smtClean="0">
                <a:solidFill>
                  <a:srgbClr val="00B0F0"/>
                </a:solidFill>
                <a:effectLst/>
                <a:latin typeface="proximanova-bold"/>
                <a:ea typeface="Times New Roman" panose="02020603050405020304" pitchFamily="18" charset="0"/>
                <a:cs typeface="Helvetica" panose="020B0604020202020204" pitchFamily="34" charset="0"/>
              </a:rPr>
              <a:t>Mouth</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dirty="0" smtClean="0">
                <a:solidFill>
                  <a:srgbClr val="333333"/>
                </a:solidFill>
                <a:effectLst/>
                <a:latin typeface="proximanova-regular"/>
                <a:ea typeface="Times New Roman" panose="02020603050405020304" pitchFamily="18" charset="0"/>
                <a:cs typeface="Helvetica" panose="020B0604020202020204" pitchFamily="34" charset="0"/>
              </a:rPr>
              <a:t>Food begins its journey through the digestive system in the mouth, also known as the </a:t>
            </a:r>
            <a:r>
              <a:rPr lang="en-US" b="1" u="sng" dirty="0" smtClean="0">
                <a:solidFill>
                  <a:srgbClr val="0000FF"/>
                </a:solidFill>
                <a:effectLst/>
                <a:latin typeface="Times New Roman" panose="02020603050405020304" pitchFamily="18" charset="0"/>
                <a:ea typeface="Times New Roman" panose="02020603050405020304" pitchFamily="18" charset="0"/>
                <a:cs typeface="Helvetica" panose="020B0604020202020204" pitchFamily="34" charset="0"/>
                <a:hlinkClick r:id="rId2"/>
              </a:rPr>
              <a:t>oral cavity</a:t>
            </a:r>
            <a:r>
              <a:rPr lang="en-US" dirty="0" smtClean="0">
                <a:solidFill>
                  <a:srgbClr val="333333"/>
                </a:solidFill>
                <a:effectLst/>
                <a:latin typeface="proximanova-regular"/>
                <a:ea typeface="Times New Roman" panose="02020603050405020304" pitchFamily="18" charset="0"/>
                <a:cs typeface="Helvetica" panose="020B0604020202020204" pitchFamily="34" charset="0"/>
              </a:rPr>
              <a:t>. Inside the mouth are many accessory organs that aid in the digestion of food—the tongue, teeth, and salivary glands. Teeth chop food into small pieces, which are moistened by saliva before the tongue and other muscles push the food into the pharynx.</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42767174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62500" lnSpcReduction="20000"/>
          </a:bodyPr>
          <a:lstStyle/>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i="1" dirty="0" smtClean="0">
                <a:solidFill>
                  <a:srgbClr val="00B0F0"/>
                </a:solidFill>
                <a:effectLst/>
                <a:latin typeface="proximanova-regular"/>
                <a:ea typeface="Times New Roman" panose="02020603050405020304" pitchFamily="18" charset="0"/>
                <a:cs typeface="Helvetica" panose="020B0604020202020204" pitchFamily="34" charset="0"/>
              </a:rPr>
              <a:t>Teeth</a:t>
            </a:r>
            <a:r>
              <a:rPr lang="en-US" dirty="0" smtClean="0">
                <a:solidFill>
                  <a:srgbClr val="00B0F0"/>
                </a:solidFill>
                <a:effectLst/>
                <a:latin typeface="proximanova-regular"/>
                <a:ea typeface="Times New Roman" panose="02020603050405020304" pitchFamily="18" charset="0"/>
                <a:cs typeface="Helvetica" panose="020B0604020202020204" pitchFamily="34" charset="0"/>
              </a:rPr>
              <a:t>.</a:t>
            </a:r>
            <a:r>
              <a:rPr lang="en-US" dirty="0" smtClean="0">
                <a:solidFill>
                  <a:srgbClr val="333333"/>
                </a:solidFill>
                <a:effectLst/>
                <a:latin typeface="proximanova-regular"/>
                <a:ea typeface="Times New Roman" panose="02020603050405020304" pitchFamily="18" charset="0"/>
                <a:cs typeface="Helvetica" panose="020B0604020202020204" pitchFamily="34" charset="0"/>
              </a:rPr>
              <a:t> The </a:t>
            </a:r>
            <a:r>
              <a:rPr lang="en-US" b="1" u="sng" dirty="0" smtClean="0">
                <a:solidFill>
                  <a:srgbClr val="0000FF"/>
                </a:solidFill>
                <a:effectLst/>
                <a:latin typeface="Times New Roman" panose="02020603050405020304" pitchFamily="18" charset="0"/>
                <a:ea typeface="Times New Roman" panose="02020603050405020304" pitchFamily="18" charset="0"/>
                <a:cs typeface="Helvetica" panose="020B0604020202020204" pitchFamily="34" charset="0"/>
                <a:hlinkClick r:id="rId2"/>
              </a:rPr>
              <a:t>teeth</a:t>
            </a:r>
            <a:r>
              <a:rPr lang="en-US" dirty="0" smtClean="0">
                <a:solidFill>
                  <a:srgbClr val="333333"/>
                </a:solidFill>
                <a:effectLst/>
                <a:latin typeface="proximanova-regular"/>
                <a:ea typeface="Times New Roman" panose="02020603050405020304" pitchFamily="18" charset="0"/>
                <a:cs typeface="Helvetica" panose="020B0604020202020204" pitchFamily="34" charset="0"/>
              </a:rPr>
              <a:t> are 32 small, hard organs </a:t>
            </a:r>
            <a:r>
              <a:rPr lang="en-US" dirty="0" smtClean="0">
                <a:solidFill>
                  <a:srgbClr val="FF0000"/>
                </a:solidFill>
                <a:effectLst/>
                <a:latin typeface="proximanova-regular"/>
                <a:ea typeface="Times New Roman" panose="02020603050405020304" pitchFamily="18" charset="0"/>
                <a:cs typeface="Helvetica" panose="020B0604020202020204" pitchFamily="34" charset="0"/>
              </a:rPr>
              <a:t>found along the anterior and lateral edges of the mouth</a:t>
            </a:r>
            <a:r>
              <a:rPr lang="en-US" dirty="0" smtClean="0">
                <a:solidFill>
                  <a:srgbClr val="333333"/>
                </a:solidFill>
                <a:effectLst/>
                <a:latin typeface="proximanova-regular"/>
                <a:ea typeface="Times New Roman" panose="02020603050405020304" pitchFamily="18" charset="0"/>
                <a:cs typeface="Helvetica" panose="020B0604020202020204" pitchFamily="34" charset="0"/>
              </a:rPr>
              <a:t>. Each tooth is made of a bone-like substance called dentin and covered in a layer of enamel—the hardest substance in the body. Teeth are living organs and contain blood vessels and nerves under the dentin in a soft region known as the pulp. The teeth are designed for cutting and grinding food into smaller pieces.</a:t>
            </a:r>
            <a:endParaRPr lang="en-US" sz="2000" dirty="0" smtClean="0">
              <a:solidFill>
                <a:srgbClr val="333333"/>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i="1" dirty="0" smtClean="0">
                <a:solidFill>
                  <a:srgbClr val="FF0000"/>
                </a:solidFill>
                <a:effectLst/>
                <a:latin typeface="proximanova-regular"/>
                <a:ea typeface="Times New Roman" panose="02020603050405020304" pitchFamily="18" charset="0"/>
                <a:cs typeface="Helvetica" panose="020B0604020202020204" pitchFamily="34" charset="0"/>
              </a:rPr>
              <a:t>Tongue</a:t>
            </a:r>
            <a:r>
              <a:rPr lang="en-US" dirty="0" smtClean="0">
                <a:solidFill>
                  <a:srgbClr val="333333"/>
                </a:solidFill>
                <a:effectLst/>
                <a:latin typeface="proximanova-regular"/>
                <a:ea typeface="Times New Roman" panose="02020603050405020304" pitchFamily="18" charset="0"/>
                <a:cs typeface="Helvetica" panose="020B0604020202020204" pitchFamily="34" charset="0"/>
              </a:rPr>
              <a:t>. The </a:t>
            </a:r>
            <a:r>
              <a:rPr lang="en-US" b="1" u="sng" dirty="0" smtClean="0">
                <a:solidFill>
                  <a:srgbClr val="0000FF"/>
                </a:solidFill>
                <a:effectLst/>
                <a:latin typeface="Times New Roman" panose="02020603050405020304" pitchFamily="18" charset="0"/>
                <a:ea typeface="Times New Roman" panose="02020603050405020304" pitchFamily="18" charset="0"/>
                <a:cs typeface="Helvetica" panose="020B0604020202020204" pitchFamily="34" charset="0"/>
                <a:hlinkClick r:id="rId3"/>
              </a:rPr>
              <a:t>tongue</a:t>
            </a:r>
            <a:r>
              <a:rPr lang="en-US" dirty="0" smtClean="0">
                <a:solidFill>
                  <a:srgbClr val="333333"/>
                </a:solidFill>
                <a:effectLst/>
                <a:latin typeface="proximanova-regular"/>
                <a:ea typeface="Times New Roman" panose="02020603050405020304" pitchFamily="18" charset="0"/>
                <a:cs typeface="Helvetica" panose="020B0604020202020204" pitchFamily="34" charset="0"/>
              </a:rPr>
              <a:t> is located on the inferior portion of the mouth just posterior and medial to the teeth. It is a small organ made up of several pairs of </a:t>
            </a:r>
            <a:r>
              <a:rPr lang="en-US" b="1" u="sng" dirty="0" smtClean="0">
                <a:solidFill>
                  <a:srgbClr val="0000FF"/>
                </a:solidFill>
                <a:effectLst/>
                <a:latin typeface="Times New Roman" panose="02020603050405020304" pitchFamily="18" charset="0"/>
                <a:ea typeface="Times New Roman" panose="02020603050405020304" pitchFamily="18" charset="0"/>
                <a:cs typeface="Helvetica" panose="020B0604020202020204" pitchFamily="34" charset="0"/>
                <a:hlinkClick r:id="rId4"/>
              </a:rPr>
              <a:t>muscles</a:t>
            </a:r>
            <a:r>
              <a:rPr lang="en-US" dirty="0" smtClean="0">
                <a:solidFill>
                  <a:srgbClr val="333333"/>
                </a:solidFill>
                <a:effectLst/>
                <a:latin typeface="proximanova-regular"/>
                <a:ea typeface="Times New Roman" panose="02020603050405020304" pitchFamily="18" charset="0"/>
                <a:cs typeface="Helvetica" panose="020B0604020202020204" pitchFamily="34" charset="0"/>
              </a:rPr>
              <a:t>  . The outside of the tongue contains many rough papillae for gripping food as it is moved by the tongue’s muscles. The taste buds on the surface of the tongue detect taste molecules in food and connect to nerves in the tongue to send taste information to the brain. The tongue also helps to push food toward the posterior part of the mouth for swallowing.</a:t>
            </a:r>
            <a:endParaRPr lang="en-US" sz="2000" dirty="0" smtClean="0">
              <a:solidFill>
                <a:srgbClr val="333333"/>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i="1" dirty="0" smtClean="0">
                <a:solidFill>
                  <a:srgbClr val="FF0000"/>
                </a:solidFill>
                <a:effectLst/>
                <a:latin typeface="proximanova-regular"/>
                <a:ea typeface="Times New Roman" panose="02020603050405020304" pitchFamily="18" charset="0"/>
                <a:cs typeface="Helvetica" panose="020B0604020202020204" pitchFamily="34" charset="0"/>
              </a:rPr>
              <a:t>Salivary Glands</a:t>
            </a:r>
            <a:r>
              <a:rPr lang="en-US" dirty="0" smtClean="0">
                <a:solidFill>
                  <a:srgbClr val="333333"/>
                </a:solidFill>
                <a:effectLst/>
                <a:latin typeface="proximanova-regular"/>
                <a:ea typeface="Times New Roman" panose="02020603050405020304" pitchFamily="18" charset="0"/>
                <a:cs typeface="Helvetica" panose="020B0604020202020204" pitchFamily="34" charset="0"/>
              </a:rPr>
              <a:t>. Surrounding the mouth are 3 sets of salivary glands. The salivary glands are accessory organs that produce a watery secretion known as saliva. </a:t>
            </a:r>
            <a:r>
              <a:rPr lang="en-US" dirty="0" smtClean="0">
                <a:solidFill>
                  <a:srgbClr val="7030A0"/>
                </a:solidFill>
                <a:effectLst/>
                <a:latin typeface="proximanova-regular"/>
                <a:ea typeface="Times New Roman" panose="02020603050405020304" pitchFamily="18" charset="0"/>
                <a:cs typeface="Helvetica" panose="020B0604020202020204" pitchFamily="34" charset="0"/>
              </a:rPr>
              <a:t>Saliva helps to moisten food and begins the digestion of carbohydrates. The body also uses saliva to lubricate food as it passes through the mouth, pharynx, and esophagus.</a:t>
            </a:r>
            <a:endParaRPr lang="en-US" sz="2000" dirty="0" smtClean="0">
              <a:solidFill>
                <a:srgbClr val="7030A0"/>
              </a:solidFill>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6733152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marL="0" marR="0">
              <a:lnSpc>
                <a:spcPct val="107000"/>
              </a:lnSpc>
              <a:spcBef>
                <a:spcPts val="1125"/>
              </a:spcBef>
              <a:spcAft>
                <a:spcPts val="1125"/>
              </a:spcAft>
            </a:pPr>
            <a:r>
              <a:rPr lang="en-US" sz="4000" dirty="0" smtClean="0">
                <a:solidFill>
                  <a:srgbClr val="376085"/>
                </a:solidFill>
                <a:effectLst/>
                <a:latin typeface="proximanova-bold"/>
                <a:ea typeface="Times New Roman" panose="02020603050405020304" pitchFamily="18" charset="0"/>
                <a:cs typeface="Helvetica" panose="020B0604020202020204" pitchFamily="34" charset="0"/>
              </a:rPr>
              <a:t>Pharynx</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dirty="0" smtClean="0">
                <a:solidFill>
                  <a:srgbClr val="FF0000"/>
                </a:solidFill>
                <a:effectLst/>
                <a:latin typeface="proximanova-regular"/>
                <a:ea typeface="Times New Roman" panose="02020603050405020304" pitchFamily="18" charset="0"/>
                <a:cs typeface="Helvetica" panose="020B0604020202020204" pitchFamily="34" charset="0"/>
              </a:rPr>
              <a:t>The pharynx, or throat</a:t>
            </a:r>
            <a:r>
              <a:rPr lang="en-US" dirty="0" smtClean="0">
                <a:solidFill>
                  <a:srgbClr val="333333"/>
                </a:solidFill>
                <a:effectLst/>
                <a:latin typeface="proximanova-regular"/>
                <a:ea typeface="Times New Roman" panose="02020603050405020304" pitchFamily="18" charset="0"/>
                <a:cs typeface="Helvetica" panose="020B0604020202020204" pitchFamily="34" charset="0"/>
              </a:rPr>
              <a:t>, is a funnel-shaped tube </a:t>
            </a:r>
            <a:r>
              <a:rPr lang="en-US" dirty="0" smtClean="0">
                <a:solidFill>
                  <a:srgbClr val="5B9BD5"/>
                </a:solidFill>
                <a:effectLst/>
                <a:latin typeface="proximanova-regular"/>
                <a:ea typeface="Times New Roman" panose="02020603050405020304" pitchFamily="18" charset="0"/>
                <a:cs typeface="Helvetica" panose="020B0604020202020204" pitchFamily="34" charset="0"/>
              </a:rPr>
              <a:t>connected to the posterior end of the mouth</a:t>
            </a:r>
            <a:r>
              <a:rPr lang="en-US" dirty="0" smtClean="0">
                <a:solidFill>
                  <a:srgbClr val="333333"/>
                </a:solidFill>
                <a:effectLst/>
                <a:latin typeface="proximanova-regular"/>
                <a:ea typeface="Times New Roman" panose="02020603050405020304" pitchFamily="18" charset="0"/>
                <a:cs typeface="Helvetica" panose="020B0604020202020204" pitchFamily="34" charset="0"/>
              </a:rPr>
              <a:t>. The pharynx is responsible for the passing of masses of chewed food from the mouth to the esophagus. The pharynx also plays an important role in the respiratory system, as air from the nasal cavity passes through the pharynx on its way to the larynx and eventually the </a:t>
            </a:r>
            <a:r>
              <a:rPr lang="en-US" b="1" u="sng" dirty="0" smtClean="0">
                <a:solidFill>
                  <a:srgbClr val="0000FF"/>
                </a:solidFill>
                <a:effectLst/>
                <a:latin typeface="Times New Roman" panose="02020603050405020304" pitchFamily="18" charset="0"/>
                <a:ea typeface="Times New Roman" panose="02020603050405020304" pitchFamily="18" charset="0"/>
                <a:cs typeface="Helvetica" panose="020B0604020202020204" pitchFamily="34" charset="0"/>
                <a:hlinkClick r:id="rId2"/>
              </a:rPr>
              <a:t>lungs</a:t>
            </a:r>
            <a:r>
              <a:rPr lang="en-US" dirty="0" smtClean="0">
                <a:solidFill>
                  <a:srgbClr val="333333"/>
                </a:solidFill>
                <a:effectLst/>
                <a:latin typeface="proximanova-regular"/>
                <a:ea typeface="Times New Roman" panose="02020603050405020304" pitchFamily="18" charset="0"/>
                <a:cs typeface="Helvetica" panose="020B0604020202020204" pitchFamily="34" charset="0"/>
              </a:rPr>
              <a:t>. Because the pharynx serves two different functions, it contains a flap of tissue known as the </a:t>
            </a:r>
            <a:r>
              <a:rPr lang="en-US" b="1" u="sng" dirty="0" smtClean="0">
                <a:solidFill>
                  <a:srgbClr val="0000FF"/>
                </a:solidFill>
                <a:effectLst/>
                <a:latin typeface="Times New Roman" panose="02020603050405020304" pitchFamily="18" charset="0"/>
                <a:ea typeface="Times New Roman" panose="02020603050405020304" pitchFamily="18" charset="0"/>
                <a:cs typeface="Helvetica" panose="020B0604020202020204" pitchFamily="34" charset="0"/>
                <a:hlinkClick r:id="rId3"/>
              </a:rPr>
              <a:t>epiglottis</a:t>
            </a:r>
            <a:r>
              <a:rPr lang="en-US" dirty="0" smtClean="0">
                <a:solidFill>
                  <a:srgbClr val="333333"/>
                </a:solidFill>
                <a:effectLst/>
                <a:latin typeface="proximanova-regular"/>
                <a:ea typeface="Times New Roman" panose="02020603050405020304" pitchFamily="18" charset="0"/>
                <a:cs typeface="Helvetica" panose="020B0604020202020204" pitchFamily="34" charset="0"/>
              </a:rPr>
              <a:t> that acts as a switch to route food to the esophagus and air to the </a:t>
            </a:r>
            <a:r>
              <a:rPr lang="en-US" b="1" u="sng" dirty="0" smtClean="0">
                <a:solidFill>
                  <a:srgbClr val="0000FF"/>
                </a:solidFill>
                <a:effectLst/>
                <a:latin typeface="Times New Roman" panose="02020603050405020304" pitchFamily="18" charset="0"/>
                <a:ea typeface="Times New Roman" panose="02020603050405020304" pitchFamily="18" charset="0"/>
                <a:cs typeface="Helvetica" panose="020B0604020202020204" pitchFamily="34" charset="0"/>
                <a:hlinkClick r:id="rId4"/>
              </a:rPr>
              <a:t>larynx</a:t>
            </a:r>
            <a:r>
              <a:rPr lang="en-US" dirty="0" smtClean="0">
                <a:solidFill>
                  <a:srgbClr val="333333"/>
                </a:solidFill>
                <a:effectLst/>
                <a:latin typeface="proximanova-regular"/>
                <a:ea typeface="Times New Roman" panose="02020603050405020304" pitchFamily="18" charset="0"/>
                <a:cs typeface="Helvetica" panose="020B0604020202020204" pitchFamily="34" charset="0"/>
              </a:rPr>
              <a:t>.</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3746857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marR="0">
              <a:lnSpc>
                <a:spcPct val="107000"/>
              </a:lnSpc>
              <a:spcBef>
                <a:spcPts val="1125"/>
              </a:spcBef>
              <a:spcAft>
                <a:spcPts val="1125"/>
              </a:spcAft>
            </a:pPr>
            <a:r>
              <a:rPr lang="en-US" sz="4000" dirty="0" smtClean="0">
                <a:solidFill>
                  <a:srgbClr val="376085"/>
                </a:solidFill>
                <a:effectLst/>
                <a:latin typeface="proximanova-bold"/>
                <a:ea typeface="Times New Roman" panose="02020603050405020304" pitchFamily="18" charset="0"/>
                <a:cs typeface="Helvetica" panose="020B0604020202020204" pitchFamily="34" charset="0"/>
              </a:rPr>
              <a:t>Esophagus</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r>
              <a:rPr lang="en-US" dirty="0" smtClean="0">
                <a:solidFill>
                  <a:srgbClr val="333333"/>
                </a:solidFill>
                <a:effectLst/>
                <a:latin typeface="proximanova-regular"/>
                <a:ea typeface="Times New Roman" panose="02020603050405020304" pitchFamily="18" charset="0"/>
                <a:cs typeface="Helvetica" panose="020B0604020202020204" pitchFamily="34" charset="0"/>
              </a:rPr>
              <a:t>The </a:t>
            </a:r>
            <a:r>
              <a:rPr lang="en-US" b="1" u="sng" dirty="0" smtClean="0">
                <a:solidFill>
                  <a:srgbClr val="0000FF"/>
                </a:solidFill>
                <a:effectLst/>
                <a:latin typeface="Times New Roman" panose="02020603050405020304" pitchFamily="18" charset="0"/>
                <a:ea typeface="Times New Roman" panose="02020603050405020304" pitchFamily="18" charset="0"/>
                <a:cs typeface="Helvetica" panose="020B0604020202020204" pitchFamily="34" charset="0"/>
                <a:hlinkClick r:id="rId2"/>
              </a:rPr>
              <a:t>esophagus</a:t>
            </a:r>
            <a:r>
              <a:rPr lang="en-US" dirty="0" smtClean="0">
                <a:solidFill>
                  <a:srgbClr val="333333"/>
                </a:solidFill>
                <a:effectLst/>
                <a:latin typeface="proximanova-regular"/>
                <a:ea typeface="Times New Roman" panose="02020603050405020304" pitchFamily="18" charset="0"/>
                <a:cs typeface="Helvetica" panose="020B0604020202020204" pitchFamily="34" charset="0"/>
              </a:rPr>
              <a:t> is a muscular tube connecting the pharynx to the stomach that is part of the </a:t>
            </a:r>
            <a:r>
              <a:rPr lang="en-US" b="1" u="sng" dirty="0" smtClean="0">
                <a:solidFill>
                  <a:srgbClr val="0000FF"/>
                </a:solidFill>
                <a:effectLst/>
                <a:latin typeface="proximanova-bold"/>
                <a:ea typeface="Times New Roman" panose="02020603050405020304" pitchFamily="18" charset="0"/>
                <a:cs typeface="Helvetica" panose="020B0604020202020204" pitchFamily="34" charset="0"/>
                <a:hlinkClick r:id="rId3"/>
              </a:rPr>
              <a:t>upper gastrointestinal tract</a:t>
            </a:r>
            <a:r>
              <a:rPr lang="en-US" dirty="0" smtClean="0">
                <a:solidFill>
                  <a:srgbClr val="333333"/>
                </a:solidFill>
                <a:effectLst/>
                <a:latin typeface="proximanova-regular"/>
                <a:ea typeface="Times New Roman" panose="02020603050405020304" pitchFamily="18" charset="0"/>
                <a:cs typeface="Helvetica" panose="020B0604020202020204" pitchFamily="34" charset="0"/>
              </a:rPr>
              <a:t>. It carries swallowed masses of chewed food along its length. At the inferior end of the esophagus is a muscular ring called the lower </a:t>
            </a:r>
            <a:endParaRPr lang="en-US" dirty="0"/>
          </a:p>
        </p:txBody>
      </p:sp>
    </p:spTree>
    <p:extLst>
      <p:ext uri="{BB962C8B-B14F-4D97-AF65-F5344CB8AC3E}">
        <p14:creationId xmlns:p14="http://schemas.microsoft.com/office/powerpoint/2010/main" val="21925720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Stomach, gallbladder and pancreas"/>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053652" y="2305844"/>
            <a:ext cx="5947348" cy="3390900"/>
          </a:xfrm>
          <a:prstGeom prst="rect">
            <a:avLst/>
          </a:prstGeom>
          <a:noFill/>
          <a:ln>
            <a:noFill/>
          </a:ln>
        </p:spPr>
      </p:pic>
    </p:spTree>
    <p:extLst>
      <p:ext uri="{BB962C8B-B14F-4D97-AF65-F5344CB8AC3E}">
        <p14:creationId xmlns:p14="http://schemas.microsoft.com/office/powerpoint/2010/main" val="12910007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marL="0" marR="0">
              <a:lnSpc>
                <a:spcPct val="107000"/>
              </a:lnSpc>
              <a:spcBef>
                <a:spcPts val="1125"/>
              </a:spcBef>
              <a:spcAft>
                <a:spcPts val="1125"/>
              </a:spcAft>
            </a:pPr>
            <a:r>
              <a:rPr lang="en-US" sz="4000" dirty="0" smtClean="0">
                <a:solidFill>
                  <a:srgbClr val="376085"/>
                </a:solidFill>
                <a:effectLst/>
                <a:latin typeface="proximanova-bold"/>
                <a:ea typeface="Times New Roman" panose="02020603050405020304" pitchFamily="18" charset="0"/>
                <a:cs typeface="Helvetica" panose="020B0604020202020204" pitchFamily="34" charset="0"/>
              </a:rPr>
              <a:t>Stomach</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dirty="0" smtClean="0">
                <a:solidFill>
                  <a:srgbClr val="333333"/>
                </a:solidFill>
                <a:effectLst/>
                <a:latin typeface="proximanova-regular"/>
                <a:ea typeface="Times New Roman" panose="02020603050405020304" pitchFamily="18" charset="0"/>
                <a:cs typeface="Helvetica" panose="020B0604020202020204" pitchFamily="34" charset="0"/>
              </a:rPr>
              <a:t>The </a:t>
            </a:r>
            <a:r>
              <a:rPr lang="en-US" b="1" u="sng" dirty="0" smtClean="0">
                <a:solidFill>
                  <a:srgbClr val="0000FF"/>
                </a:solidFill>
                <a:effectLst/>
                <a:latin typeface="Times New Roman" panose="02020603050405020304" pitchFamily="18" charset="0"/>
                <a:ea typeface="Times New Roman" panose="02020603050405020304" pitchFamily="18" charset="0"/>
                <a:cs typeface="Helvetica" panose="020B0604020202020204" pitchFamily="34" charset="0"/>
                <a:hlinkClick r:id="rId2"/>
              </a:rPr>
              <a:t>stomach</a:t>
            </a:r>
            <a:r>
              <a:rPr lang="en-US" dirty="0" smtClean="0">
                <a:solidFill>
                  <a:srgbClr val="333333"/>
                </a:solidFill>
                <a:effectLst/>
                <a:latin typeface="proximanova-regular"/>
                <a:ea typeface="Times New Roman" panose="02020603050405020304" pitchFamily="18" charset="0"/>
                <a:cs typeface="Helvetica" panose="020B0604020202020204" pitchFamily="34" charset="0"/>
              </a:rPr>
              <a:t> is a muscular sac that is </a:t>
            </a:r>
            <a:r>
              <a:rPr lang="en-US" dirty="0" smtClean="0">
                <a:solidFill>
                  <a:srgbClr val="FF0000"/>
                </a:solidFill>
                <a:effectLst/>
                <a:latin typeface="proximanova-regular"/>
                <a:ea typeface="Times New Roman" panose="02020603050405020304" pitchFamily="18" charset="0"/>
                <a:cs typeface="Helvetica" panose="020B0604020202020204" pitchFamily="34" charset="0"/>
              </a:rPr>
              <a:t>located on the </a:t>
            </a:r>
            <a:r>
              <a:rPr lang="en-US" b="1" dirty="0" smtClean="0">
                <a:solidFill>
                  <a:srgbClr val="FF0000"/>
                </a:solidFill>
                <a:effectLst/>
                <a:latin typeface="proximanova-regular"/>
                <a:ea typeface="Times New Roman" panose="02020603050405020304" pitchFamily="18" charset="0"/>
                <a:cs typeface="Helvetica" panose="020B0604020202020204" pitchFamily="34" charset="0"/>
              </a:rPr>
              <a:t>left side of the abdominal</a:t>
            </a:r>
            <a:r>
              <a:rPr lang="en-US" dirty="0" smtClean="0">
                <a:solidFill>
                  <a:srgbClr val="FF0000"/>
                </a:solidFill>
                <a:effectLst/>
                <a:latin typeface="proximanova-regular"/>
                <a:ea typeface="Times New Roman" panose="02020603050405020304" pitchFamily="18" charset="0"/>
                <a:cs typeface="Helvetica" panose="020B0604020202020204" pitchFamily="34" charset="0"/>
              </a:rPr>
              <a:t> cavity</a:t>
            </a:r>
            <a:r>
              <a:rPr lang="en-US" dirty="0" smtClean="0">
                <a:solidFill>
                  <a:srgbClr val="333333"/>
                </a:solidFill>
                <a:effectLst/>
                <a:latin typeface="proximanova-regular"/>
                <a:ea typeface="Times New Roman" panose="02020603050405020304" pitchFamily="18" charset="0"/>
                <a:cs typeface="Helvetica" panose="020B0604020202020204" pitchFamily="34" charset="0"/>
              </a:rPr>
              <a:t>, just inferior to the </a:t>
            </a:r>
            <a:r>
              <a:rPr lang="en-US" b="1" u="sng" dirty="0" smtClean="0">
                <a:solidFill>
                  <a:srgbClr val="0000FF"/>
                </a:solidFill>
                <a:effectLst/>
                <a:latin typeface="Times New Roman" panose="02020603050405020304" pitchFamily="18" charset="0"/>
                <a:ea typeface="Times New Roman" panose="02020603050405020304" pitchFamily="18" charset="0"/>
                <a:cs typeface="Helvetica" panose="020B0604020202020204" pitchFamily="34" charset="0"/>
                <a:hlinkClick r:id="rId3"/>
              </a:rPr>
              <a:t>diaphragm</a:t>
            </a:r>
            <a:r>
              <a:rPr lang="en-US" dirty="0" smtClean="0">
                <a:solidFill>
                  <a:srgbClr val="333333"/>
                </a:solidFill>
                <a:effectLst/>
                <a:latin typeface="proximanova-regular"/>
                <a:ea typeface="Times New Roman" panose="02020603050405020304" pitchFamily="18" charset="0"/>
                <a:cs typeface="Helvetica" panose="020B0604020202020204" pitchFamily="34" charset="0"/>
              </a:rPr>
              <a:t>. In an average person, the stomach is about the size of their two fists placed next to each other. This major organ acts as a storage tank for food so that the body has time to digest large meals properly. The stomach also contains hydrochloric acid and digestive enzymes that continue the digestion of food that began in the mouth.</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428122669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TotalTime>
  <Words>995</Words>
  <Application>Microsoft Office PowerPoint</Application>
  <PresentationFormat>Widescreen</PresentationFormat>
  <Paragraphs>32</Paragraphs>
  <Slides>16</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16</vt:i4>
      </vt:variant>
    </vt:vector>
  </HeadingPairs>
  <TitlesOfParts>
    <vt:vector size="25" baseType="lpstr">
      <vt:lpstr>Arial</vt:lpstr>
      <vt:lpstr>Calibri</vt:lpstr>
      <vt:lpstr>Calibri Light</vt:lpstr>
      <vt:lpstr>Helvetica</vt:lpstr>
      <vt:lpstr>proximanova-bold</vt:lpstr>
      <vt:lpstr>proximanova-regular</vt:lpstr>
      <vt:lpstr>Symbol</vt:lpstr>
      <vt:lpstr>Times New Roman</vt:lpstr>
      <vt:lpstr>Office Theme</vt:lpstr>
      <vt:lpstr>PowerPoint Presentation</vt:lpstr>
      <vt:lpstr>Digestive System Anatomy</vt:lpstr>
      <vt:lpstr>PowerPoint Presentation</vt:lpstr>
      <vt:lpstr>Digestive System Anatomy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 Mahdi</dc:creator>
  <cp:lastModifiedBy>Dr Mahdi</cp:lastModifiedBy>
  <cp:revision>2</cp:revision>
  <dcterms:created xsi:type="dcterms:W3CDTF">2018-12-30T13:03:46Z</dcterms:created>
  <dcterms:modified xsi:type="dcterms:W3CDTF">2018-12-30T13:16:24Z</dcterms:modified>
</cp:coreProperties>
</file>